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sldIdLst>
    <p:sldId id="256" r:id="rId2"/>
    <p:sldId id="257" r:id="rId3"/>
    <p:sldId id="268" r:id="rId4"/>
    <p:sldId id="280" r:id="rId5"/>
    <p:sldId id="269" r:id="rId6"/>
    <p:sldId id="272" r:id="rId7"/>
    <p:sldId id="273" r:id="rId8"/>
    <p:sldId id="274" r:id="rId9"/>
    <p:sldId id="275" r:id="rId10"/>
    <p:sldId id="276" r:id="rId11"/>
    <p:sldId id="271" r:id="rId12"/>
    <p:sldId id="270" r:id="rId13"/>
    <p:sldId id="277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EC5F5F-40BF-344D-9EEA-4B344B08E12F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768BD7-1DA1-284B-B9F5-053D5C60F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UajEckIfGo" TargetMode="External"/><Relationship Id="rId4" Type="http://schemas.openxmlformats.org/officeDocument/2006/relationships/hyperlink" Target="http://www.youtube.com/watch?v=88nEe286oW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XmBbI8mjC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unities.naae.org/welcome" TargetMode="External"/><Relationship Id="rId3" Type="http://schemas.openxmlformats.org/officeDocument/2006/relationships/hyperlink" Target="http://www.northwest.net/parli-pro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Parli</a:t>
            </a:r>
            <a:r>
              <a:rPr lang="en-US" dirty="0" smtClean="0"/>
              <a:t> pros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Conducting Meetings To Teach State </a:t>
            </a:r>
            <a:r>
              <a:rPr lang="en-US" sz="2800" b="1" dirty="0" smtClean="0"/>
              <a:t>Standards</a:t>
            </a:r>
          </a:p>
          <a:p>
            <a:endParaRPr lang="en-US" sz="2800" b="1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9647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strategies – a twist on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For literacy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Give a reading assignment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Present motion after reading assignment to help students process what was read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For cooperative groups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Divide class into groups where each group has a chair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Assign different motions related to topic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145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Elect class officers 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Officers change each grading period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Hold a weekly class meeting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Class meeting uses Opening/Closing Ceremonies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Use parliamentary procedure to make class decisions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Assignments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Discipline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Activities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772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hlinkClick r:id="rId2"/>
              </a:rPr>
              <a:t>http://www.youtube.com/watch?v=</a:t>
            </a:r>
            <a:r>
              <a:rPr lang="en-US" sz="2200" b="1" dirty="0" smtClean="0">
                <a:hlinkClick r:id="rId2"/>
              </a:rPr>
              <a:t>pXmBbI8mjC0</a:t>
            </a:r>
            <a:endParaRPr lang="en-US" sz="2200" b="1" dirty="0" smtClean="0"/>
          </a:p>
          <a:p>
            <a:pPr>
              <a:lnSpc>
                <a:spcPct val="120000"/>
              </a:lnSpc>
            </a:pPr>
            <a:r>
              <a:rPr lang="en-US" sz="2200" b="1" dirty="0">
                <a:hlinkClick r:id="rId3"/>
              </a:rPr>
              <a:t>http://www.youtube.com/watch?v=</a:t>
            </a:r>
            <a:r>
              <a:rPr lang="en-US" sz="2200" b="1" dirty="0" smtClean="0">
                <a:hlinkClick r:id="rId3"/>
              </a:rPr>
              <a:t>2UajEckIfGo</a:t>
            </a:r>
            <a:endParaRPr lang="en-US" sz="2200" b="1" dirty="0" smtClean="0"/>
          </a:p>
          <a:p>
            <a:pPr>
              <a:lnSpc>
                <a:spcPct val="120000"/>
              </a:lnSpc>
            </a:pPr>
            <a:r>
              <a:rPr lang="en-US" sz="2200" b="1" dirty="0">
                <a:hlinkClick r:id="rId4"/>
              </a:rPr>
              <a:t>http://www.youtube.com/watch?v=</a:t>
            </a:r>
            <a:r>
              <a:rPr lang="en-US" sz="2200" b="1" dirty="0" smtClean="0">
                <a:hlinkClick r:id="rId4"/>
              </a:rPr>
              <a:t>88nEe286oW8</a:t>
            </a:r>
            <a:endParaRPr lang="en-US" sz="2200" b="1" dirty="0" smtClean="0"/>
          </a:p>
          <a:p>
            <a:pPr>
              <a:lnSpc>
                <a:spcPct val="120000"/>
              </a:lnSpc>
            </a:pPr>
            <a:r>
              <a:rPr lang="en-US" sz="2200" b="1" dirty="0" smtClean="0"/>
              <a:t>Selecting A Team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Training A Team</a:t>
            </a:r>
          </a:p>
          <a:p>
            <a:pPr lvl="1"/>
            <a:r>
              <a:rPr lang="en-US" sz="2200" b="1" dirty="0" smtClean="0"/>
              <a:t>Chairperson</a:t>
            </a:r>
          </a:p>
          <a:p>
            <a:pPr lvl="1"/>
            <a:r>
              <a:rPr lang="en-US" sz="2200" b="1" dirty="0" smtClean="0"/>
              <a:t>Secretary</a:t>
            </a:r>
          </a:p>
          <a:p>
            <a:pPr lvl="1"/>
            <a:r>
              <a:rPr lang="en-US" sz="2200" b="1" dirty="0" smtClean="0"/>
              <a:t>Other team members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 smtClean="0"/>
              <a:t>Resources will come out over listserv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Team Tryout Test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Purpose of Motions Test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Mnemonic device to help with memory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Sample motion card that can be altered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Notes for training a chair person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Notes for training members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Competition schematic</a:t>
            </a:r>
          </a:p>
          <a:p>
            <a:pPr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8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485129"/>
            <a:ext cx="7524128" cy="3440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NAAE Communities of Practice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hlinkClick r:id="rId2"/>
              </a:rPr>
              <a:t>http://communities.naae.org/</a:t>
            </a:r>
            <a:r>
              <a:rPr lang="en-US" sz="2000" dirty="0" smtClean="0">
                <a:hlinkClick r:id="rId2"/>
              </a:rPr>
              <a:t>welcome</a:t>
            </a:r>
            <a:endParaRPr lang="en-US" sz="2000" b="1" dirty="0" smtClean="0"/>
          </a:p>
          <a:p>
            <a:pPr>
              <a:lnSpc>
                <a:spcPct val="120000"/>
              </a:lnSpc>
            </a:pPr>
            <a:r>
              <a:rPr lang="en-US" sz="2200" b="1" dirty="0" smtClean="0"/>
              <a:t>Parliamentary Procedure Instructional Materials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hlinkClick r:id="rId3"/>
              </a:rPr>
              <a:t>http://www.northwest.net/parli-pro/</a:t>
            </a:r>
            <a:endParaRPr lang="en-US" sz="2000" dirty="0"/>
          </a:p>
          <a:p>
            <a:pPr marL="514350" lvl="1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7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485129"/>
            <a:ext cx="7524128" cy="3440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/>
              <a:t>Comments?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17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Briefly discuss the Parliamentary Procedure &amp; FFA Ceremonies CDEs</a:t>
            </a:r>
            <a:endParaRPr lang="en-US" sz="2200" b="1" dirty="0"/>
          </a:p>
          <a:p>
            <a:pPr>
              <a:lnSpc>
                <a:spcPct val="120000"/>
              </a:lnSpc>
            </a:pPr>
            <a:r>
              <a:rPr lang="en-US" sz="2200" b="1" dirty="0"/>
              <a:t>Highlight State Standards relating to </a:t>
            </a:r>
            <a:r>
              <a:rPr lang="en-US" sz="2200" b="1" dirty="0" smtClean="0"/>
              <a:t>parliamentary 	procedure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Explore ways in which parliamentary procedure can assist 	in TEAM </a:t>
            </a:r>
            <a:r>
              <a:rPr lang="en-US" sz="2200" b="1" dirty="0" smtClean="0"/>
              <a:t>evaluations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Investigate promising practices for incorporating 	parliamentary procedure into classroom curriculum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Discuss </a:t>
            </a:r>
            <a:r>
              <a:rPr lang="en-US" sz="2200" b="1" dirty="0"/>
              <a:t>tips for preparing students to compete in </a:t>
            </a:r>
            <a:r>
              <a:rPr lang="en-US" sz="2200" b="1" dirty="0" smtClean="0"/>
              <a:t>the 	Parliamentary Procedure CDE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5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Parliamentary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6 person team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Knowledge exam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Demonstration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10 minutes to present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Oral questions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One per member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4 minutes about demonstration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Minutes </a:t>
            </a:r>
          </a:p>
        </p:txBody>
      </p:sp>
    </p:spTree>
    <p:extLst>
      <p:ext uri="{BB962C8B-B14F-4D97-AF65-F5344CB8AC3E}">
        <p14:creationId xmlns:p14="http://schemas.microsoft.com/office/powerpoint/2010/main" val="32870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FFA Ceremonies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7 person team – grades 7-9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Knowledge exam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4239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Greenhouse Management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Standard 11.0</a:t>
            </a:r>
            <a:br>
              <a:rPr lang="en-US" sz="2000" b="1" dirty="0"/>
            </a:br>
            <a:r>
              <a:rPr lang="en-US" b="1" dirty="0"/>
              <a:t>The student will develop premier leadership and personal growth needed in a greenhouse management career. </a:t>
            </a:r>
          </a:p>
          <a:p>
            <a:r>
              <a:rPr lang="en-US" b="1" dirty="0"/>
              <a:t>Learner Expectations: </a:t>
            </a:r>
            <a:r>
              <a:rPr lang="en-US" sz="1600" b="1" dirty="0"/>
              <a:t>The student will: </a:t>
            </a:r>
            <a:endParaRPr lang="en-US" b="1" dirty="0"/>
          </a:p>
          <a:p>
            <a:pPr lvl="1"/>
            <a:r>
              <a:rPr lang="en-US" b="1" dirty="0"/>
              <a:t>11.1  Discuss how the FFA has changed as agriculture has changed. </a:t>
            </a:r>
          </a:p>
          <a:p>
            <a:pPr lvl="1"/>
            <a:r>
              <a:rPr lang="en-US" b="1" dirty="0"/>
              <a:t>11.2  Develop </a:t>
            </a:r>
            <a:r>
              <a:rPr lang="en-US" b="1" dirty="0">
                <a:solidFill>
                  <a:srgbClr val="FF0000"/>
                </a:solidFill>
              </a:rPr>
              <a:t>public speaking skills </a:t>
            </a:r>
            <a:r>
              <a:rPr lang="en-US" b="1" dirty="0"/>
              <a:t>needed in the greenhouse industry.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11.3  Conduct meetings use approved parliamentary law</a:t>
            </a:r>
            <a:r>
              <a:rPr lang="en-US" b="1" dirty="0"/>
              <a:t>. </a:t>
            </a:r>
            <a:endParaRPr lang="en-US" b="1" dirty="0" smtClean="0"/>
          </a:p>
          <a:p>
            <a:pPr lvl="1"/>
            <a:r>
              <a:rPr lang="en-US" b="1" dirty="0"/>
              <a:t>11.4  Develop an SAEP, supervised agricultural experience program, for a greenhouse enterprise.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8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u="sng" dirty="0"/>
              <a:t>Presenting Instructional Content (5) </a:t>
            </a:r>
            <a:r>
              <a:rPr lang="en-US" sz="2200" dirty="0"/>
              <a:t>– modeling by teacher to demonstrate expectations</a:t>
            </a:r>
          </a:p>
          <a:p>
            <a:pPr>
              <a:lnSpc>
                <a:spcPct val="100000"/>
              </a:lnSpc>
            </a:pPr>
            <a:r>
              <a:rPr lang="en-US" sz="2200" b="1" u="sng" dirty="0"/>
              <a:t>Activities &amp; Materials (5) </a:t>
            </a:r>
            <a:r>
              <a:rPr lang="en-US" sz="2200" dirty="0"/>
              <a:t>– challenging; student-to-student interaction; provide students with choices; incorporate resources beyond school texts; require creating products; demand self monitoring</a:t>
            </a:r>
          </a:p>
          <a:p>
            <a:pPr>
              <a:lnSpc>
                <a:spcPct val="100000"/>
              </a:lnSpc>
            </a:pPr>
            <a:r>
              <a:rPr lang="en-US" sz="2200" b="1" u="sng" dirty="0"/>
              <a:t>Questioning (5) </a:t>
            </a:r>
            <a:r>
              <a:rPr lang="en-US" sz="2200" dirty="0"/>
              <a:t>– teacher questions are high quality (knowledge &amp; comprehension, application &amp; analysis, creation &amp; evaluation); purposeful; high frequency; provides wait time; students generate questions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u="sng" dirty="0"/>
              <a:t>Academic Feedback (5) </a:t>
            </a:r>
            <a:r>
              <a:rPr lang="en-US" sz="2200" dirty="0"/>
              <a:t>– feedback is academically focused &amp; high quality; given during practice; teacher engages students in giving specific and high-quality feedback to one </a:t>
            </a:r>
            <a:r>
              <a:rPr lang="en-US" sz="2200" dirty="0" smtClean="0"/>
              <a:t>another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u="sng" dirty="0"/>
              <a:t>Thinking (5) </a:t>
            </a:r>
            <a:r>
              <a:rPr lang="en-US" sz="2200" dirty="0"/>
              <a:t>– analytical thinking; practical thinking; creative thinking – students analyze, use real life </a:t>
            </a:r>
            <a:r>
              <a:rPr lang="en-US" sz="2200" dirty="0" smtClean="0"/>
              <a:t>examples</a:t>
            </a:r>
          </a:p>
          <a:p>
            <a:pPr>
              <a:lnSpc>
                <a:spcPct val="100000"/>
              </a:lnSpc>
            </a:pPr>
            <a:r>
              <a:rPr lang="en-US" sz="2200" b="1" u="sng" dirty="0" smtClean="0"/>
              <a:t>Problem </a:t>
            </a:r>
            <a:r>
              <a:rPr lang="en-US" sz="2200" b="1" u="sng" dirty="0"/>
              <a:t>Solving (5) </a:t>
            </a:r>
            <a:r>
              <a:rPr lang="en-US" sz="2200" dirty="0"/>
              <a:t>– categorization; drawing conclusions/justifying solutions; identifying relevant/irrelevant information; generate ideas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3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strategies –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2102801"/>
            <a:ext cx="7524128" cy="38232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Standard 10.0</a:t>
            </a:r>
            <a:br>
              <a:rPr lang="en-US" sz="2800" b="1" dirty="0"/>
            </a:br>
            <a:r>
              <a:rPr lang="en-US" sz="2800" b="1" dirty="0"/>
              <a:t>The student will integrate academic competencies with greenhouse management concepts. </a:t>
            </a:r>
            <a:endParaRPr lang="en-US" sz="2800" b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10.8 </a:t>
            </a:r>
            <a:r>
              <a:rPr lang="en-US" sz="2400" b="1" dirty="0"/>
              <a:t> Demonstrate how basic biological principles of plants affect growth.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/>
            <a:r>
              <a:rPr lang="en-US" sz="2000" b="1" dirty="0" smtClean="0"/>
              <a:t>Evidence standard is met: </a:t>
            </a:r>
          </a:p>
          <a:p>
            <a:pPr lvl="2"/>
            <a:r>
              <a:rPr lang="en-US" sz="2000" b="1" dirty="0" smtClean="0"/>
              <a:t>Recommend </a:t>
            </a:r>
            <a:r>
              <a:rPr lang="en-US" sz="2000" b="1" dirty="0"/>
              <a:t>plant varieties on the basis of geography and other demographics.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9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strategies –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3" y="1981200"/>
            <a:ext cx="7524128" cy="39448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Protocol for </a:t>
            </a:r>
            <a:r>
              <a:rPr lang="en-US" sz="2000" b="1" dirty="0" smtClean="0"/>
              <a:t>parliamentary procedure is in place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Teach lesson about </a:t>
            </a:r>
            <a:r>
              <a:rPr lang="en-US" sz="2000" b="1" dirty="0" smtClean="0"/>
              <a:t>biological principals &amp; plant growth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Write Motion On Board:  I move to recommend to the school 	principal that we plant poinsettias in front of the school for 	aesthetic appeal.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Identify a chair (teacher or student) / Ask for business to be 	presented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Chair handles debate (teacher reinforces parliamentary law)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Set expectations/requirements on # of debates before another motion is presented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Chair carries main motion through debate until a decision is 	made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Teacher and students ask questions using how / why / what / 	when, etc.</a:t>
            </a:r>
            <a:endParaRPr lang="en-US" sz="2000" b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93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1574</TotalTime>
  <Words>460</Words>
  <Application>Microsoft Macintosh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Parli pros</vt:lpstr>
      <vt:lpstr>objectives</vt:lpstr>
      <vt:lpstr>Parliamentary procedure</vt:lpstr>
      <vt:lpstr>FFA Ceremonies</vt:lpstr>
      <vt:lpstr>State standards</vt:lpstr>
      <vt:lpstr>Team strategies</vt:lpstr>
      <vt:lpstr>Team strategies</vt:lpstr>
      <vt:lpstr>Team strategies – an example</vt:lpstr>
      <vt:lpstr>Team strategies – an example</vt:lpstr>
      <vt:lpstr>Team strategies – a twist on the example</vt:lpstr>
      <vt:lpstr>Promising practices</vt:lpstr>
      <vt:lpstr>Preparation tips</vt:lpstr>
      <vt:lpstr>resources</vt:lpstr>
      <vt:lpstr>resources</vt:lpstr>
      <vt:lpstr>Contributing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 pros</dc:title>
  <dc:creator>CWM</dc:creator>
  <cp:lastModifiedBy>CWM</cp:lastModifiedBy>
  <cp:revision>19</cp:revision>
  <dcterms:created xsi:type="dcterms:W3CDTF">2012-07-16T19:46:41Z</dcterms:created>
  <dcterms:modified xsi:type="dcterms:W3CDTF">2012-07-18T19:07:15Z</dcterms:modified>
</cp:coreProperties>
</file>