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9" r:id="rId5"/>
  </p:sldMasterIdLst>
  <p:notesMasterIdLst>
    <p:notesMasterId r:id="rId34"/>
  </p:notesMasterIdLst>
  <p:handoutMasterIdLst>
    <p:handoutMasterId r:id="rId35"/>
  </p:handoutMasterIdLst>
  <p:sldIdLst>
    <p:sldId id="525" r:id="rId6"/>
    <p:sldId id="529" r:id="rId7"/>
    <p:sldId id="559" r:id="rId8"/>
    <p:sldId id="563" r:id="rId9"/>
    <p:sldId id="564" r:id="rId10"/>
    <p:sldId id="532" r:id="rId11"/>
    <p:sldId id="533" r:id="rId12"/>
    <p:sldId id="565" r:id="rId13"/>
    <p:sldId id="535" r:id="rId14"/>
    <p:sldId id="536" r:id="rId15"/>
    <p:sldId id="537" r:id="rId16"/>
    <p:sldId id="540" r:id="rId17"/>
    <p:sldId id="560" r:id="rId18"/>
    <p:sldId id="561" r:id="rId19"/>
    <p:sldId id="539" r:id="rId20"/>
    <p:sldId id="541" r:id="rId21"/>
    <p:sldId id="542" r:id="rId22"/>
    <p:sldId id="543" r:id="rId23"/>
    <p:sldId id="544" r:id="rId24"/>
    <p:sldId id="545" r:id="rId25"/>
    <p:sldId id="547" r:id="rId26"/>
    <p:sldId id="549" r:id="rId27"/>
    <p:sldId id="550" r:id="rId28"/>
    <p:sldId id="551" r:id="rId29"/>
    <p:sldId id="553" r:id="rId30"/>
    <p:sldId id="552" r:id="rId31"/>
    <p:sldId id="555" r:id="rId32"/>
    <p:sldId id="558" r:id="rId33"/>
  </p:sldIdLst>
  <p:sldSz cx="9144000" cy="6858000" type="screen4x3"/>
  <p:notesSz cx="7010400" cy="9296400"/>
  <p:embeddedFontLst>
    <p:embeddedFont>
      <p:font typeface="Georgia" panose="02040502050405020303" pitchFamily="18" charset="0"/>
      <p:regular r:id="rId36"/>
      <p:bold r:id="rId37"/>
      <p:italic r:id="rId38"/>
      <p:boldItalic r:id="rId39"/>
    </p:embeddedFont>
    <p:embeddedFont>
      <p:font typeface="Franklin Gothic Book" panose="020B0503020102020204" pitchFamily="34" charset="0"/>
      <p:regular r:id="rId40"/>
      <p:italic r:id="rId41"/>
    </p:embeddedFont>
    <p:embeddedFont>
      <p:font typeface="Verdana" panose="020B0604030504040204" pitchFamily="34" charset="0"/>
      <p:regular r:id="rId42"/>
      <p:bold r:id="rId43"/>
      <p:italic r:id="rId44"/>
      <p:boldItalic r:id="rId4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FFCD00"/>
    <a:srgbClr val="DA291C"/>
    <a:srgbClr val="0033CC"/>
    <a:srgbClr val="33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4566" autoAdjust="0"/>
  </p:normalViewPr>
  <p:slideViewPr>
    <p:cSldViewPr snapToGrid="0">
      <p:cViewPr varScale="1">
        <p:scale>
          <a:sx n="70" d="100"/>
          <a:sy n="70" d="100"/>
        </p:scale>
        <p:origin x="1494" y="7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43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font" Target="fonts/font4.fntdata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7.fntdata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font" Target="fonts/font1.fntdata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font" Target="fonts/font9.fntdata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Relationship Id="rId43" Type="http://schemas.openxmlformats.org/officeDocument/2006/relationships/font" Target="fonts/font8.fntdata"/><Relationship Id="rId48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font" Target="fonts/font3.fntdata"/><Relationship Id="rId46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4" tIns="45122" rIns="90244" bIns="45122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pPr>
              <a:defRPr/>
            </a:pPr>
            <a:r>
              <a:rPr lang="en-US"/>
              <a:t>Tab 3-4C (3)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4" tIns="45122" rIns="90244" bIns="45122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4" tIns="45122" rIns="90244" bIns="45122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4" tIns="45122" rIns="90244" bIns="45122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pPr>
              <a:defRPr/>
            </a:pPr>
            <a:fld id="{F7033FF2-3712-47A6-AA88-4D27662C0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7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r>
              <a:rPr lang="en-US"/>
              <a:t>Tab 3-4C (3)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361FA796-A954-4F53-A900-6146FF470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639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613243" y="5677246"/>
            <a:ext cx="6075406" cy="0"/>
          </a:xfrm>
          <a:prstGeom prst="line">
            <a:avLst/>
          </a:prstGeom>
          <a:ln>
            <a:solidFill>
              <a:srgbClr val="DA29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3638550"/>
            <a:ext cx="7694613" cy="195580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70000"/>
              </a:lnSpc>
              <a:buNone/>
              <a:defRPr sz="5400" b="1" baseline="0">
                <a:solidFill>
                  <a:srgbClr val="004C97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HEADLINE HERE</a:t>
            </a:r>
          </a:p>
          <a:p>
            <a:pPr lvl="0"/>
            <a:r>
              <a:rPr lang="en-US" dirty="0" smtClean="0"/>
              <a:t>TWO LINES OR</a:t>
            </a:r>
          </a:p>
          <a:p>
            <a:pPr lvl="0"/>
            <a:r>
              <a:rPr lang="en-US" dirty="0" smtClean="0"/>
              <a:t>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9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67" y="256339"/>
            <a:ext cx="1098333" cy="1397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26768" y="192259"/>
            <a:ext cx="8229600" cy="981633"/>
          </a:xfrm>
          <a:prstGeom prst="rect">
            <a:avLst/>
          </a:prstGeom>
        </p:spPr>
        <p:txBody>
          <a:bodyPr vert="horz"/>
          <a:lstStyle>
            <a:lvl1pPr>
              <a:defRPr sz="2400" b="1" i="0" cap="none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1818640"/>
            <a:ext cx="8229600" cy="4002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2pPr>
            <a:lvl3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3pPr>
            <a:lvl4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4pPr>
            <a:lvl5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Copy text goes here.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135" y="192259"/>
            <a:ext cx="1098333" cy="139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6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with 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 hasCustomPrompt="1"/>
          </p:nvPr>
        </p:nvSpPr>
        <p:spPr>
          <a:xfrm>
            <a:off x="326768" y="192260"/>
            <a:ext cx="8229600" cy="926714"/>
          </a:xfrm>
          <a:prstGeom prst="rect">
            <a:avLst/>
          </a:prstGeom>
        </p:spPr>
        <p:txBody>
          <a:bodyPr vert="horz"/>
          <a:lstStyle>
            <a:lvl1pPr>
              <a:defRPr sz="2400" b="1" i="0" cap="none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135" y="192259"/>
            <a:ext cx="1098333" cy="139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8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004541" y="1867242"/>
            <a:ext cx="5134919" cy="0"/>
          </a:xfrm>
          <a:prstGeom prst="line">
            <a:avLst/>
          </a:prstGeom>
          <a:ln>
            <a:solidFill>
              <a:srgbClr val="DA29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9"/>
          <p:cNvSpPr>
            <a:spLocks noGrp="1"/>
          </p:cNvSpPr>
          <p:nvPr>
            <p:ph type="title" hasCustomPrompt="1"/>
          </p:nvPr>
        </p:nvSpPr>
        <p:spPr>
          <a:xfrm>
            <a:off x="326768" y="192259"/>
            <a:ext cx="8229600" cy="981633"/>
          </a:xfrm>
          <a:prstGeom prst="rect">
            <a:avLst/>
          </a:prstGeom>
        </p:spPr>
        <p:txBody>
          <a:bodyPr vert="horz"/>
          <a:lstStyle>
            <a:lvl1pPr>
              <a:defRPr sz="2400" b="1" i="0" cap="none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82813" y="1325648"/>
            <a:ext cx="4778375" cy="863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="1" i="0" baseline="0">
                <a:solidFill>
                  <a:srgbClr val="004C97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Subhead, Georgia bold, 24pt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2194560"/>
            <a:ext cx="8229600" cy="3931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2pPr>
            <a:lvl3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3pPr>
            <a:lvl4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4pPr>
            <a:lvl5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Copy text goes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262" y="224503"/>
            <a:ext cx="1018608" cy="129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7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with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>
            <a:spLocks noGrp="1"/>
          </p:cNvSpPr>
          <p:nvPr>
            <p:ph type="title" hasCustomPrompt="1"/>
          </p:nvPr>
        </p:nvSpPr>
        <p:spPr>
          <a:xfrm>
            <a:off x="326768" y="192259"/>
            <a:ext cx="8229600" cy="981633"/>
          </a:xfrm>
          <a:prstGeom prst="rect">
            <a:avLst/>
          </a:prstGeom>
        </p:spPr>
        <p:txBody>
          <a:bodyPr vert="horz"/>
          <a:lstStyle>
            <a:lvl1pPr>
              <a:defRPr sz="2400" b="1" i="0" cap="none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04541" y="1867242"/>
            <a:ext cx="5134919" cy="0"/>
          </a:xfrm>
          <a:prstGeom prst="line">
            <a:avLst/>
          </a:prstGeom>
          <a:ln>
            <a:solidFill>
              <a:srgbClr val="DA29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82813" y="1325648"/>
            <a:ext cx="4778375" cy="863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="1" i="0" baseline="0">
                <a:solidFill>
                  <a:srgbClr val="004C97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Subhead, Georgia bold, 24pt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2194560"/>
            <a:ext cx="8229600" cy="393160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000" b="0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2pPr>
            <a:lvl3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3pPr>
            <a:lvl4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4pPr>
            <a:lvl5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Bullet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text</a:t>
            </a:r>
          </a:p>
          <a:p>
            <a:pPr lvl="0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135" y="192259"/>
            <a:ext cx="1098333" cy="139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3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50865" cy="844379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4C97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25514"/>
            <a:ext cx="9150866" cy="267448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092" y="6576541"/>
            <a:ext cx="9149773" cy="287233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33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6" r:id="rId2"/>
    <p:sldLayoutId id="2147483721" r:id="rId3"/>
    <p:sldLayoutId id="2147483720" r:id="rId4"/>
    <p:sldLayoutId id="2147483722" r:id="rId5"/>
    <p:sldLayoutId id="2147483723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Tx/>
        <a:buFont typeface="Arial"/>
        <a:buChar char="•"/>
        <a:tabLst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02715" y="3638550"/>
            <a:ext cx="7694613" cy="1955800"/>
          </a:xfrm>
        </p:spPr>
        <p:txBody>
          <a:bodyPr/>
          <a:lstStyle/>
          <a:p>
            <a:r>
              <a:rPr lang="en-US" dirty="0" smtClean="0"/>
              <a:t>Career &amp; Leadership Development Events</a:t>
            </a:r>
          </a:p>
          <a:p>
            <a:r>
              <a:rPr lang="en-US" dirty="0" smtClean="0"/>
              <a:t>2017-2021</a:t>
            </a:r>
            <a:endParaRPr lang="en-US" dirty="0"/>
          </a:p>
        </p:txBody>
      </p:sp>
      <p:sp>
        <p:nvSpPr>
          <p:cNvPr id="3" name="Title 9"/>
          <p:cNvSpPr txBox="1">
            <a:spLocks/>
          </p:cNvSpPr>
          <p:nvPr/>
        </p:nvSpPr>
        <p:spPr>
          <a:xfrm>
            <a:off x="0" y="192259"/>
            <a:ext cx="9144000" cy="981633"/>
          </a:xfrm>
          <a:prstGeom prst="rect">
            <a:avLst/>
          </a:prstGeom>
        </p:spPr>
        <p:txBody>
          <a:bodyPr vert="horz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 cap="none" baseline="0">
                <a:solidFill>
                  <a:srgbClr val="FFFFFF"/>
                </a:solidFill>
                <a:latin typeface="Georgia"/>
                <a:ea typeface="+mj-ea"/>
                <a:cs typeface="Georgia"/>
              </a:defRPr>
            </a:lvl1pPr>
          </a:lstStyle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787" y="382138"/>
            <a:ext cx="2353739" cy="299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Agronomy CDE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Added at State Level</a:t>
            </a:r>
          </a:p>
          <a:p>
            <a:r>
              <a:rPr lang="en-US" dirty="0" smtClean="0"/>
              <a:t>Contest date is June 10 (probably at FFA Camp)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1063360"/>
            <a:ext cx="4778375" cy="863600"/>
          </a:xfrm>
        </p:spPr>
        <p:txBody>
          <a:bodyPr/>
          <a:lstStyle/>
          <a:p>
            <a:r>
              <a:rPr lang="en-US" dirty="0"/>
              <a:t>Dairy Cattle Management and </a:t>
            </a:r>
            <a:r>
              <a:rPr lang="en-US" dirty="0" smtClean="0"/>
              <a:t>Evaluation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Official dress required at state contest</a:t>
            </a:r>
          </a:p>
          <a:p>
            <a:r>
              <a:rPr lang="en-US" dirty="0" smtClean="0"/>
              <a:t>Placing classes may contain DHI/production data</a:t>
            </a:r>
          </a:p>
          <a:p>
            <a:r>
              <a:rPr lang="en-US" dirty="0" smtClean="0"/>
              <a:t>No team activity</a:t>
            </a:r>
          </a:p>
          <a:p>
            <a:r>
              <a:rPr lang="en-US" dirty="0" smtClean="0"/>
              <a:t>Test from previous 5 years national exams (test bank updated and maintained on tnffa.org)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052380" y="990797"/>
            <a:ext cx="4778375" cy="863600"/>
          </a:xfrm>
        </p:spPr>
        <p:txBody>
          <a:bodyPr/>
          <a:lstStyle/>
          <a:p>
            <a:r>
              <a:rPr lang="en-US" dirty="0" smtClean="0"/>
              <a:t>Conduct of Chapter Meetings LDE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Test bank on tnffa.org and updated annually</a:t>
            </a:r>
          </a:p>
          <a:p>
            <a:r>
              <a:rPr lang="en-US" dirty="0" smtClean="0"/>
              <a:t>Opening &amp; Closing Ceremonies</a:t>
            </a:r>
          </a:p>
          <a:p>
            <a:r>
              <a:rPr lang="en-US" dirty="0" smtClean="0"/>
              <a:t>Basic Parliamentary Procedure</a:t>
            </a:r>
          </a:p>
          <a:p>
            <a:r>
              <a:rPr lang="en-US" dirty="0" smtClean="0"/>
              <a:t>Oral questions from the </a:t>
            </a:r>
            <a:r>
              <a:rPr lang="en-US" b="1" u="sng" dirty="0" smtClean="0"/>
              <a:t>Parliamentary Procedure Oral Questions CD (Basic) by Shane Dunbar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Employment Skills </a:t>
            </a:r>
            <a:r>
              <a:rPr lang="en-US" dirty="0" smtClean="0"/>
              <a:t>LDE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Job </a:t>
            </a:r>
            <a:r>
              <a:rPr lang="en-US" dirty="0"/>
              <a:t>interview name change to Employment Skills Leadership Development </a:t>
            </a:r>
            <a:r>
              <a:rPr lang="en-US" dirty="0" smtClean="0"/>
              <a:t>Event</a:t>
            </a:r>
          </a:p>
          <a:p>
            <a:r>
              <a:rPr lang="en-US" dirty="0" smtClean="0"/>
              <a:t>Eventually will be an online application at ffa.org</a:t>
            </a:r>
          </a:p>
          <a:p>
            <a:r>
              <a:rPr lang="en-US" dirty="0" smtClean="0"/>
              <a:t>Resume does not have to be created on Resume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&amp; Leadership 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1094536"/>
            <a:ext cx="4778375" cy="863600"/>
          </a:xfrm>
        </p:spPr>
        <p:txBody>
          <a:bodyPr/>
          <a:lstStyle/>
          <a:p>
            <a:r>
              <a:rPr lang="en-US" dirty="0" smtClean="0"/>
              <a:t>Environmental and Natural Resources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Exam from past 5 years national exams (test bank will be maintained on tnffa.org)</a:t>
            </a:r>
          </a:p>
          <a:p>
            <a:r>
              <a:rPr lang="en-US" dirty="0" smtClean="0"/>
              <a:t>No team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1034246"/>
            <a:ext cx="4778375" cy="863600"/>
          </a:xfrm>
        </p:spPr>
        <p:txBody>
          <a:bodyPr/>
          <a:lstStyle/>
          <a:p>
            <a:r>
              <a:rPr lang="en-US" dirty="0"/>
              <a:t>Extemporaneous Public </a:t>
            </a:r>
            <a:r>
              <a:rPr lang="en-US" dirty="0" smtClean="0"/>
              <a:t>Speaking LDE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Expanded </a:t>
            </a:r>
            <a:r>
              <a:rPr lang="en-US" dirty="0"/>
              <a:t>general topic areas from four to six</a:t>
            </a:r>
          </a:p>
          <a:p>
            <a:pPr lvl="3"/>
            <a:r>
              <a:rPr lang="en-US" dirty="0" smtClean="0"/>
              <a:t>Agricultural </a:t>
            </a:r>
            <a:r>
              <a:rPr lang="en-US" dirty="0"/>
              <a:t>literacy and advocacy    </a:t>
            </a:r>
          </a:p>
          <a:p>
            <a:pPr lvl="3"/>
            <a:r>
              <a:rPr lang="en-US" dirty="0" smtClean="0"/>
              <a:t>Current </a:t>
            </a:r>
            <a:r>
              <a:rPr lang="en-US" dirty="0"/>
              <a:t>Agricultural Issues</a:t>
            </a:r>
          </a:p>
          <a:p>
            <a:pPr lvl="3"/>
            <a:r>
              <a:rPr lang="en-US" dirty="0" smtClean="0"/>
              <a:t>Advancing </a:t>
            </a:r>
            <a:r>
              <a:rPr lang="en-US" dirty="0"/>
              <a:t>agriculture through agriculture science </a:t>
            </a:r>
          </a:p>
          <a:p>
            <a:pPr lvl="3"/>
            <a:r>
              <a:rPr lang="en-US" dirty="0" smtClean="0"/>
              <a:t>Current </a:t>
            </a:r>
            <a:r>
              <a:rPr lang="en-US" dirty="0"/>
              <a:t>technology uses and applications in </a:t>
            </a:r>
            <a:r>
              <a:rPr lang="en-US" dirty="0" smtClean="0"/>
              <a:t>agriculture</a:t>
            </a:r>
            <a:endParaRPr lang="en-US" dirty="0"/>
          </a:p>
          <a:p>
            <a:pPr lvl="3"/>
            <a:r>
              <a:rPr lang="en-US" dirty="0" err="1" smtClean="0"/>
              <a:t>Agrimarketing</a:t>
            </a:r>
            <a:r>
              <a:rPr lang="en-US" dirty="0" smtClean="0"/>
              <a:t> </a:t>
            </a:r>
            <a:r>
              <a:rPr lang="en-US" dirty="0"/>
              <a:t>and international agriculture</a:t>
            </a:r>
          </a:p>
          <a:p>
            <a:pPr lvl="3"/>
            <a:r>
              <a:rPr lang="en-US" dirty="0" smtClean="0"/>
              <a:t>Food </a:t>
            </a:r>
            <a:r>
              <a:rPr lang="en-US" dirty="0"/>
              <a:t>and fiber systems</a:t>
            </a:r>
          </a:p>
          <a:p>
            <a:r>
              <a:rPr lang="en-US" dirty="0" smtClean="0"/>
              <a:t>Members </a:t>
            </a:r>
            <a:r>
              <a:rPr lang="en-US" dirty="0"/>
              <a:t>will draw from 18 topics </a:t>
            </a:r>
            <a:r>
              <a:rPr lang="en-US" dirty="0" smtClean="0"/>
              <a:t>vs </a:t>
            </a:r>
            <a:r>
              <a:rPr lang="en-US" dirty="0"/>
              <a:t>12 previously </a:t>
            </a:r>
          </a:p>
          <a:p>
            <a:r>
              <a:rPr lang="en-US" dirty="0" smtClean="0"/>
              <a:t>Participants may have </a:t>
            </a:r>
            <a:r>
              <a:rPr lang="en-US" dirty="0"/>
              <a:t>10 of their 30 minutes prep time to use a provided computer for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1064391"/>
            <a:ext cx="4778375" cy="863600"/>
          </a:xfrm>
        </p:spPr>
        <p:txBody>
          <a:bodyPr/>
          <a:lstStyle/>
          <a:p>
            <a:r>
              <a:rPr lang="en-US" dirty="0"/>
              <a:t>Farm and Agribusiness </a:t>
            </a:r>
            <a:r>
              <a:rPr lang="en-US" dirty="0" smtClean="0"/>
              <a:t>Management CDE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Moved to be aligned with National CDE</a:t>
            </a:r>
            <a:endParaRPr lang="en-US" dirty="0"/>
          </a:p>
          <a:p>
            <a:r>
              <a:rPr lang="en-US" dirty="0" smtClean="0"/>
              <a:t>4 team members, all scores count</a:t>
            </a:r>
          </a:p>
          <a:p>
            <a:r>
              <a:rPr lang="en-US" dirty="0" smtClean="0"/>
              <a:t>Team activity worth 300 points – only top 10 teams brought back for team activity (3 hour limit)</a:t>
            </a:r>
          </a:p>
          <a:p>
            <a:r>
              <a:rPr lang="en-US" dirty="0" smtClean="0"/>
              <a:t>Individual exam worth 200 points each (90 minute limit)</a:t>
            </a:r>
          </a:p>
          <a:p>
            <a:r>
              <a:rPr lang="en-US" dirty="0" smtClean="0"/>
              <a:t>Exam from past 5 years national exam (test bank maintained and updated on tnffa.org)</a:t>
            </a:r>
          </a:p>
          <a:p>
            <a:r>
              <a:rPr lang="en-US" dirty="0" smtClean="0"/>
              <a:t>Bring </a:t>
            </a:r>
            <a:r>
              <a:rPr lang="en-US" dirty="0" err="1" smtClean="0"/>
              <a:t>Scantron</a:t>
            </a:r>
            <a:r>
              <a:rPr lang="en-US" dirty="0" smtClean="0"/>
              <a:t> to state convention</a:t>
            </a:r>
          </a:p>
        </p:txBody>
      </p:sp>
    </p:spTree>
    <p:extLst>
      <p:ext uri="{BB962C8B-B14F-4D97-AF65-F5344CB8AC3E}">
        <p14:creationId xmlns:p14="http://schemas.microsoft.com/office/powerpoint/2010/main" val="13132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Forestry CDE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/>
              <a:t>the identification list to match current industry </a:t>
            </a:r>
            <a:r>
              <a:rPr lang="en-US" dirty="0" smtClean="0"/>
              <a:t>requirements</a:t>
            </a:r>
          </a:p>
          <a:p>
            <a:r>
              <a:rPr lang="en-US" dirty="0"/>
              <a:t>Test from previous 5 years national exams (test bank updated and maintained on tnffa.org)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Floriculture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Plant and equipment ID from 40 to 50 items</a:t>
            </a:r>
          </a:p>
          <a:p>
            <a:r>
              <a:rPr lang="en-US" dirty="0" smtClean="0"/>
              <a:t>Individual practicums (complete 2 of 6 provided activities)</a:t>
            </a:r>
          </a:p>
          <a:p>
            <a:r>
              <a:rPr lang="en-US" dirty="0"/>
              <a:t>Test from previous 5 years national exams (test bank updated and maintained on tnffa.org)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Food </a:t>
            </a:r>
            <a:r>
              <a:rPr lang="en-US" dirty="0" smtClean="0"/>
              <a:t>Science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Test from previous 5 years national exams (test bank updated and maintained on tnffa.org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Preregistration required 2 ½ weeks before the event due to the team activity</a:t>
            </a:r>
            <a:endParaRPr lang="en-US" dirty="0"/>
          </a:p>
          <a:p>
            <a:r>
              <a:rPr lang="en-US" dirty="0" smtClean="0"/>
              <a:t>Team activity sent out 2 weeks before event</a:t>
            </a:r>
          </a:p>
          <a:p>
            <a:r>
              <a:rPr lang="en-US" dirty="0" smtClean="0"/>
              <a:t>Added triangle test (sensory evaluation) and aromas</a:t>
            </a:r>
          </a:p>
          <a:p>
            <a:r>
              <a:rPr lang="en-US" dirty="0" smtClean="0"/>
              <a:t>No electronics in team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Overall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Renamed Career Development Events and Leadership Development Events</a:t>
            </a:r>
          </a:p>
          <a:p>
            <a:pPr algn="ctr"/>
            <a:r>
              <a:rPr lang="en-US" sz="2400" dirty="0" smtClean="0"/>
              <a:t>Leadership Development Events</a:t>
            </a:r>
          </a:p>
          <a:p>
            <a:pPr marL="688086" lvl="2" indent="-285750"/>
            <a:r>
              <a:rPr lang="en-US" sz="2000" dirty="0" smtClean="0"/>
              <a:t>Ag Issues Forum</a:t>
            </a:r>
          </a:p>
          <a:p>
            <a:pPr marL="688086" lvl="2" indent="-285750"/>
            <a:r>
              <a:rPr lang="en-US" sz="2000" dirty="0" smtClean="0"/>
              <a:t>Conduct of Chapter Meetings</a:t>
            </a:r>
          </a:p>
          <a:p>
            <a:pPr marL="688086" lvl="2" indent="-285750"/>
            <a:r>
              <a:rPr lang="en-US" sz="2000" dirty="0" smtClean="0"/>
              <a:t>Creed Speaking</a:t>
            </a:r>
          </a:p>
          <a:p>
            <a:pPr marL="688086" lvl="2" indent="-285750"/>
            <a:r>
              <a:rPr lang="en-US" sz="2000" dirty="0" smtClean="0"/>
              <a:t>Extemporaneous Public Speaking</a:t>
            </a:r>
          </a:p>
          <a:p>
            <a:pPr marL="688086" lvl="2" indent="-285750"/>
            <a:r>
              <a:rPr lang="en-US" sz="2000" dirty="0" smtClean="0"/>
              <a:t>Employment Skills</a:t>
            </a:r>
          </a:p>
          <a:p>
            <a:pPr marL="688086" lvl="2" indent="-285750"/>
            <a:r>
              <a:rPr lang="en-US" sz="2000" dirty="0" smtClean="0"/>
              <a:t>Parliamentary Procedure</a:t>
            </a:r>
          </a:p>
          <a:p>
            <a:pPr marL="688086" lvl="2" indent="-285750"/>
            <a:r>
              <a:rPr lang="en-US" sz="2000" dirty="0" smtClean="0"/>
              <a:t>Prepared Public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23770" y="6591184"/>
            <a:ext cx="3986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>
                <a:solidFill>
                  <a:schemeClr val="bg1"/>
                </a:solidFill>
                <a:latin typeface="Verdana"/>
                <a:cs typeface="Verdana"/>
              </a:rPr>
              <a:t>Footer</a:t>
            </a:r>
            <a:r>
              <a:rPr lang="en-US" sz="1000" i="1" baseline="0" dirty="0" smtClean="0">
                <a:solidFill>
                  <a:schemeClr val="bg1"/>
                </a:solidFill>
                <a:latin typeface="Verdana"/>
                <a:cs typeface="Verdana"/>
              </a:rPr>
              <a:t> description area.</a:t>
            </a:r>
            <a:endParaRPr lang="en-US" sz="1000" i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581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Horse Evaluation </a:t>
            </a:r>
            <a:r>
              <a:rPr lang="en-US" dirty="0" smtClean="0"/>
              <a:t>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1933303"/>
            <a:ext cx="8229600" cy="3931603"/>
          </a:xfrm>
        </p:spPr>
        <p:txBody>
          <a:bodyPr/>
          <a:lstStyle/>
          <a:p>
            <a:r>
              <a:rPr lang="en-US" sz="1800" dirty="0" smtClean="0"/>
              <a:t>Change </a:t>
            </a:r>
            <a:r>
              <a:rPr lang="en-US" sz="1800" dirty="0"/>
              <a:t>from three to four member </a:t>
            </a:r>
            <a:endParaRPr lang="en-US" sz="1800" dirty="0" smtClean="0"/>
          </a:p>
          <a:p>
            <a:r>
              <a:rPr lang="en-US" dirty="0" smtClean="0"/>
              <a:t>Official dress required for state event</a:t>
            </a:r>
          </a:p>
          <a:p>
            <a:r>
              <a:rPr lang="en-US" dirty="0" smtClean="0"/>
              <a:t>6 placing classes instead of 4</a:t>
            </a:r>
          </a:p>
          <a:p>
            <a:r>
              <a:rPr lang="en-US" dirty="0" smtClean="0"/>
              <a:t>3 sets of oral reasons instead of 2</a:t>
            </a:r>
          </a:p>
          <a:p>
            <a:r>
              <a:rPr lang="en-US" dirty="0"/>
              <a:t>Test from previous 5 years national exams (test bank updated and maintained on tnffa.org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Livestock </a:t>
            </a:r>
            <a:r>
              <a:rPr lang="en-US" dirty="0" smtClean="0"/>
              <a:t>Evaluation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Test from previous 5 years national exams (test bank updated and maintained on tnffa.org)</a:t>
            </a:r>
          </a:p>
          <a:p>
            <a:r>
              <a:rPr lang="en-US" dirty="0" smtClean="0"/>
              <a:t>Official dress required for state event</a:t>
            </a:r>
          </a:p>
          <a:p>
            <a:r>
              <a:rPr lang="en-US" dirty="0" smtClean="0"/>
              <a:t>Keep/Cull is individual activity (No longer a team activity)</a:t>
            </a:r>
          </a:p>
          <a:p>
            <a:r>
              <a:rPr lang="en-US" dirty="0" smtClean="0"/>
              <a:t>8 placing classes and 3 sets of oral reasons</a:t>
            </a:r>
          </a:p>
          <a:p>
            <a:r>
              <a:rPr lang="en-US" dirty="0" smtClean="0"/>
              <a:t>No team activity</a:t>
            </a:r>
          </a:p>
        </p:txBody>
      </p:sp>
    </p:spTree>
    <p:extLst>
      <p:ext uri="{BB962C8B-B14F-4D97-AF65-F5344CB8AC3E}">
        <p14:creationId xmlns:p14="http://schemas.microsoft.com/office/powerpoint/2010/main" val="41105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052380" y="1003676"/>
            <a:ext cx="4778375" cy="863600"/>
          </a:xfrm>
        </p:spPr>
        <p:txBody>
          <a:bodyPr/>
          <a:lstStyle/>
          <a:p>
            <a:r>
              <a:rPr lang="en-US" dirty="0" smtClean="0"/>
              <a:t>Meats Evaluation and Technology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National CDE changed to a 3 person team – BUT – in Tennessee – can have a 3 or 4 person team (low score is dropped)</a:t>
            </a:r>
          </a:p>
          <a:p>
            <a:r>
              <a:rPr lang="en-US" dirty="0" smtClean="0"/>
              <a:t>No alternates</a:t>
            </a:r>
          </a:p>
          <a:p>
            <a:r>
              <a:rPr lang="en-US" dirty="0"/>
              <a:t>Test from previous 5 years national exams (test bank updated and maintained on tnffa.org)</a:t>
            </a:r>
          </a:p>
          <a:p>
            <a:r>
              <a:rPr lang="en-US" dirty="0" smtClean="0"/>
              <a:t>4-6 placing classes (can include processed meats)</a:t>
            </a:r>
          </a:p>
          <a:p>
            <a:r>
              <a:rPr lang="en-US" dirty="0" smtClean="0"/>
              <a:t>Team activity change – 2017 Keep/Cull is Practice Class – 2018 – Keep/Cull will count</a:t>
            </a:r>
          </a:p>
          <a:p>
            <a:r>
              <a:rPr lang="en-US" dirty="0" smtClean="0"/>
              <a:t>Team activity – 1 meat formulation problem </a:t>
            </a:r>
            <a:r>
              <a:rPr lang="en-US" b="1" u="sng" dirty="0" smtClean="0"/>
              <a:t>OR</a:t>
            </a:r>
            <a:r>
              <a:rPr lang="en-US" dirty="0" smtClean="0"/>
              <a:t> Keep/Cull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1042313"/>
            <a:ext cx="4778375" cy="863600"/>
          </a:xfrm>
        </p:spPr>
        <p:txBody>
          <a:bodyPr/>
          <a:lstStyle/>
          <a:p>
            <a:r>
              <a:rPr lang="en-US" dirty="0"/>
              <a:t>Milk Quality and </a:t>
            </a:r>
            <a:r>
              <a:rPr lang="en-US" dirty="0" smtClean="0"/>
              <a:t>Products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Test from previous 5 years national exams (test bank updated and maintained on tnffa.org)</a:t>
            </a:r>
          </a:p>
          <a:p>
            <a:r>
              <a:rPr lang="en-US" dirty="0" smtClean="0"/>
              <a:t>Milk flavor ID – 12 points/sample instead of 11</a:t>
            </a:r>
          </a:p>
          <a:p>
            <a:r>
              <a:rPr lang="en-US" dirty="0" smtClean="0"/>
              <a:t>Product ID Dairy vs. Non-dairy</a:t>
            </a:r>
          </a:p>
          <a:p>
            <a:r>
              <a:rPr lang="en-US" dirty="0" smtClean="0"/>
              <a:t>Updated cheese list</a:t>
            </a:r>
          </a:p>
          <a:p>
            <a:r>
              <a:rPr lang="en-US" dirty="0" smtClean="0"/>
              <a:t>Cheese characteristics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</a:t>
            </a:r>
            <a:r>
              <a:rPr lang="en-US" dirty="0"/>
              <a:t> </a:t>
            </a:r>
            <a:r>
              <a:rPr lang="en-US" dirty="0" smtClean="0"/>
              <a:t>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Nursery/Landscape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Change from counting three to four member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Adjusted </a:t>
            </a:r>
            <a:r>
              <a:rPr lang="en-US" dirty="0"/>
              <a:t>plant list to be current and relevant</a:t>
            </a:r>
          </a:p>
          <a:p>
            <a:r>
              <a:rPr lang="en-US" dirty="0" smtClean="0"/>
              <a:t>Adjusted </a:t>
            </a:r>
            <a:r>
              <a:rPr lang="en-US" dirty="0"/>
              <a:t>equipment list</a:t>
            </a:r>
          </a:p>
          <a:p>
            <a:r>
              <a:rPr lang="en-US" dirty="0" smtClean="0"/>
              <a:t>Only one practicum #5 or #6 will be conducted – event superintendent will decide</a:t>
            </a:r>
          </a:p>
          <a:p>
            <a:r>
              <a:rPr lang="en-US" dirty="0"/>
              <a:t>Test from previous 5 years national exams (test bank updated and maintained on tnffa.org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1003676"/>
            <a:ext cx="4778375" cy="863600"/>
          </a:xfrm>
        </p:spPr>
        <p:txBody>
          <a:bodyPr/>
          <a:lstStyle/>
          <a:p>
            <a:r>
              <a:rPr lang="en-US" dirty="0"/>
              <a:t>Parliamentary </a:t>
            </a:r>
            <a:r>
              <a:rPr lang="en-US" dirty="0" smtClean="0"/>
              <a:t>Procedure LDE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Test from previous 5 years national exams (test bank updated and maintained on tnffa.org)</a:t>
            </a:r>
          </a:p>
          <a:p>
            <a:r>
              <a:rPr lang="en-US" dirty="0" smtClean="0"/>
              <a:t>Event time without penalty – 11 minutes</a:t>
            </a:r>
          </a:p>
          <a:p>
            <a:r>
              <a:rPr lang="en-US" dirty="0" smtClean="0"/>
              <a:t>Minutes no longer scored – instead Minutes and “other records” practicum</a:t>
            </a:r>
          </a:p>
          <a:p>
            <a:r>
              <a:rPr lang="en-US" dirty="0" smtClean="0"/>
              <a:t>Oral questions will come from the latest edition of </a:t>
            </a:r>
            <a:r>
              <a:rPr lang="en-US" b="1" u="sng" dirty="0" smtClean="0"/>
              <a:t>Parliamentary Oral Questions CD (Advanced)</a:t>
            </a:r>
            <a:r>
              <a:rPr lang="en-US" dirty="0" smtClean="0"/>
              <a:t> by Shane Dunbar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Poultry Evaluation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Change </a:t>
            </a:r>
            <a:r>
              <a:rPr lang="en-US" dirty="0"/>
              <a:t>from </a:t>
            </a:r>
            <a:r>
              <a:rPr lang="en-US" dirty="0" smtClean="0"/>
              <a:t>counting three </a:t>
            </a:r>
            <a:r>
              <a:rPr lang="en-US" dirty="0"/>
              <a:t>to four member </a:t>
            </a:r>
            <a:r>
              <a:rPr lang="en-US" dirty="0" smtClean="0"/>
              <a:t>team</a:t>
            </a:r>
          </a:p>
          <a:p>
            <a:r>
              <a:rPr lang="en-US" dirty="0"/>
              <a:t>Test from previous 5 years national exams (test bank updated and maintained on tnffa.org)</a:t>
            </a:r>
          </a:p>
          <a:p>
            <a:r>
              <a:rPr lang="en-US" dirty="0" smtClean="0"/>
              <a:t>No team activity</a:t>
            </a:r>
          </a:p>
          <a:p>
            <a:r>
              <a:rPr lang="en-US" dirty="0" smtClean="0"/>
              <a:t>No oral reasons</a:t>
            </a:r>
          </a:p>
        </p:txBody>
      </p:sp>
    </p:spTree>
    <p:extLst>
      <p:ext uri="{BB962C8B-B14F-4D97-AF65-F5344CB8AC3E}">
        <p14:creationId xmlns:p14="http://schemas.microsoft.com/office/powerpoint/2010/main" val="25638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Veterinary </a:t>
            </a:r>
            <a:r>
              <a:rPr lang="en-US" dirty="0" smtClean="0"/>
              <a:t>Science CDE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/>
              <a:t>identification </a:t>
            </a:r>
            <a:r>
              <a:rPr lang="en-US" dirty="0" smtClean="0"/>
              <a:t>lists</a:t>
            </a:r>
          </a:p>
          <a:p>
            <a:r>
              <a:rPr lang="en-US" dirty="0"/>
              <a:t>Test from previous 5 years national exams (test bank updated and maintained on tnffa.org)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&amp; Leadership 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1897040"/>
            <a:ext cx="8229600" cy="462659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Stuart Watson</a:t>
            </a:r>
          </a:p>
          <a:p>
            <a:pPr marL="0" indent="0" algn="ctr">
              <a:buNone/>
            </a:pPr>
            <a:r>
              <a:rPr lang="en-US" dirty="0" smtClean="0"/>
              <a:t>West Tennessee Regional FFA Consultant</a:t>
            </a:r>
          </a:p>
          <a:p>
            <a:pPr marL="0" indent="0" algn="ctr">
              <a:buNone/>
            </a:pPr>
            <a:r>
              <a:rPr lang="en-US" dirty="0" smtClean="0"/>
              <a:t>Stuart.Watson@tn.gov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Courtney </a:t>
            </a:r>
            <a:r>
              <a:rPr lang="en-US" b="1" dirty="0" err="1" smtClean="0"/>
              <a:t>Halfacre</a:t>
            </a:r>
            <a:endParaRPr lang="en-US" b="1" dirty="0" smtClean="0"/>
          </a:p>
          <a:p>
            <a:pPr marL="0" indent="0" algn="ctr">
              <a:buNone/>
            </a:pPr>
            <a:r>
              <a:rPr lang="en-US" dirty="0" smtClean="0"/>
              <a:t>Middle Tennessee Regional FFA Consultant</a:t>
            </a:r>
          </a:p>
          <a:p>
            <a:pPr marL="0" indent="0" algn="ctr">
              <a:buNone/>
            </a:pPr>
            <a:r>
              <a:rPr lang="en-US" dirty="0" smtClean="0"/>
              <a:t>Courtney.Halfacre@tn.gov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Stena Meadows</a:t>
            </a:r>
          </a:p>
          <a:p>
            <a:pPr marL="0" indent="0" algn="ctr">
              <a:buNone/>
            </a:pPr>
            <a:r>
              <a:rPr lang="en-US" dirty="0" smtClean="0"/>
              <a:t>East Tennessee Regional FFA Consultant</a:t>
            </a:r>
          </a:p>
          <a:p>
            <a:pPr marL="0" indent="0" algn="ctr">
              <a:buNone/>
            </a:pPr>
            <a:r>
              <a:rPr lang="en-US" dirty="0" smtClean="0"/>
              <a:t>Stena.Meadows@tn.gov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&amp; Leadership 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No major changes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Land Evaluation</a:t>
            </a:r>
          </a:p>
          <a:p>
            <a:r>
              <a:rPr lang="en-US" dirty="0" smtClean="0"/>
              <a:t>Creed speaking LDE (2 points/word deduction)</a:t>
            </a:r>
          </a:p>
          <a:p>
            <a:r>
              <a:rPr lang="en-US" dirty="0" smtClean="0"/>
              <a:t>Marketing Plan CDE</a:t>
            </a:r>
          </a:p>
          <a:p>
            <a:r>
              <a:rPr lang="en-US" dirty="0" smtClean="0"/>
              <a:t>Prepared Public Speaking</a:t>
            </a:r>
          </a:p>
          <a:p>
            <a:r>
              <a:rPr lang="en-US" dirty="0" smtClean="0"/>
              <a:t>Cooperative Game Challenge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4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&amp; Leadership 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970806"/>
            <a:ext cx="4778375" cy="863600"/>
          </a:xfrm>
        </p:spPr>
        <p:txBody>
          <a:bodyPr/>
          <a:lstStyle/>
          <a:p>
            <a:r>
              <a:rPr lang="en-US" dirty="0" smtClean="0"/>
              <a:t>Contest Registration </a:t>
            </a:r>
            <a:r>
              <a:rPr lang="en-US" smtClean="0"/>
              <a:t>on JudgingCard.com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For straight to state competitions with no regional qualifier, registration on judgingcard.com is due </a:t>
            </a:r>
            <a:r>
              <a:rPr lang="en-US" b="1" u="sng" dirty="0" smtClean="0"/>
              <a:t>2 WEEKS </a:t>
            </a:r>
            <a:r>
              <a:rPr lang="en-US" dirty="0" smtClean="0"/>
              <a:t>prior to the event (Exception is Food Science – 2 ½ weeks before CDE)</a:t>
            </a:r>
          </a:p>
          <a:p>
            <a:r>
              <a:rPr lang="en-US" dirty="0" smtClean="0"/>
              <a:t>For state competitions with a regional qualifier, registration on judgingcard.com is </a:t>
            </a:r>
            <a:r>
              <a:rPr lang="en-US" b="1" u="sng" dirty="0" smtClean="0"/>
              <a:t>STILL MANDATORY</a:t>
            </a:r>
            <a:r>
              <a:rPr lang="en-US" dirty="0" smtClean="0"/>
              <a:t>.  (Regional consultants will contact qualifying teams that have not registered to make sure they are competing)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&amp; Leadership 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Unless otherwise stated, exams for competitions</a:t>
            </a:r>
            <a:r>
              <a:rPr lang="en-US" dirty="0"/>
              <a:t> </a:t>
            </a:r>
            <a:r>
              <a:rPr lang="en-US" dirty="0" smtClean="0"/>
              <a:t>will consist of the previous 5 years national exams found on ffa.org</a:t>
            </a:r>
          </a:p>
          <a:p>
            <a:r>
              <a:rPr lang="en-US" dirty="0" smtClean="0"/>
              <a:t>We are in the process of creating an online test bank to be housed on tnffa.org that will be updated yearly (long process -  be patient)</a:t>
            </a:r>
          </a:p>
        </p:txBody>
      </p:sp>
    </p:spTree>
    <p:extLst>
      <p:ext uri="{BB962C8B-B14F-4D97-AF65-F5344CB8AC3E}">
        <p14:creationId xmlns:p14="http://schemas.microsoft.com/office/powerpoint/2010/main" val="14434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182812" y="1098450"/>
            <a:ext cx="4778375" cy="863600"/>
          </a:xfrm>
        </p:spPr>
        <p:txBody>
          <a:bodyPr/>
          <a:lstStyle/>
          <a:p>
            <a:r>
              <a:rPr lang="en-US" dirty="0" smtClean="0"/>
              <a:t>Agricultural Communications CDE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23770" y="6591184"/>
            <a:ext cx="3986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>
                <a:solidFill>
                  <a:schemeClr val="bg1"/>
                </a:solidFill>
                <a:latin typeface="Verdana"/>
                <a:cs typeface="Verdana"/>
              </a:rPr>
              <a:t>Footer</a:t>
            </a:r>
            <a:r>
              <a:rPr lang="en-US" sz="1000" i="1" baseline="0" dirty="0" smtClean="0">
                <a:solidFill>
                  <a:schemeClr val="bg1"/>
                </a:solidFill>
                <a:latin typeface="Verdana"/>
                <a:cs typeface="Verdana"/>
              </a:rPr>
              <a:t> description area.</a:t>
            </a:r>
            <a:endParaRPr lang="en-US" sz="1000" i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Change to four </a:t>
            </a:r>
            <a:r>
              <a:rPr lang="en-US" dirty="0"/>
              <a:t>member </a:t>
            </a:r>
            <a:r>
              <a:rPr lang="en-US" dirty="0" smtClean="0"/>
              <a:t>team (all scores count)</a:t>
            </a:r>
            <a:endParaRPr lang="en-US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/>
              <a:t>Scenarios are based on the ideas of agricultural </a:t>
            </a:r>
            <a:r>
              <a:rPr lang="en-US" sz="2000" dirty="0" smtClean="0"/>
              <a:t>advocacy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Beginning in 2018, Ag Communications will have a regional qualifying event (top 4 teams advance to state)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982354"/>
            <a:ext cx="4778375" cy="863600"/>
          </a:xfrm>
        </p:spPr>
        <p:txBody>
          <a:bodyPr/>
          <a:lstStyle/>
          <a:p>
            <a:r>
              <a:rPr lang="en-US" dirty="0"/>
              <a:t>Agricultural Issues Forum</a:t>
            </a:r>
          </a:p>
          <a:p>
            <a:r>
              <a:rPr lang="en-US" dirty="0" smtClean="0"/>
              <a:t>LDE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Beginning in 2018, Ag Issues will have a regional qualifying event (4 teams from each region advance to state)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&amp; Leadership 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Ag Sales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Exam from past 5 years national exams (test bank maintained and updated on tnffa.org)</a:t>
            </a:r>
          </a:p>
          <a:p>
            <a:r>
              <a:rPr lang="en-US" dirty="0" smtClean="0"/>
              <a:t>2 customer profiles but in individual sales call, all judges will assume the same customer profile (one of the two presented)</a:t>
            </a:r>
          </a:p>
          <a:p>
            <a:r>
              <a:rPr lang="en-US" dirty="0" smtClean="0"/>
              <a:t>Each contestant allowed to bring a one-inch binder containing the provided product information and any other information gathered by the participant.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4"/>
            <a:r>
              <a:rPr lang="en-US" dirty="0" smtClean="0"/>
              <a:t>Promotional items are allowed to be used during the CDE but info must remain in the one-inch binder and cannot be removed during the presentation</a:t>
            </a:r>
            <a:endParaRPr lang="en-US" dirty="0"/>
          </a:p>
          <a:p>
            <a:r>
              <a:rPr lang="en-US" smtClean="0"/>
              <a:t>Rubric adjustment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455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Leadership </a:t>
            </a:r>
            <a:r>
              <a:rPr lang="en-US" dirty="0"/>
              <a:t>Development Events 2017-21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82812" y="973955"/>
            <a:ext cx="4778375" cy="863600"/>
          </a:xfrm>
        </p:spPr>
        <p:txBody>
          <a:bodyPr/>
          <a:lstStyle/>
          <a:p>
            <a:r>
              <a:rPr lang="en-US" dirty="0" smtClean="0"/>
              <a:t>Agricultural Technology and Mechanical Systems CDE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Changed </a:t>
            </a:r>
            <a:r>
              <a:rPr lang="en-US" dirty="0"/>
              <a:t>from three to four member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Test bank of 300 questions developed by event superintendent and posted on tnffa.org (50 points)</a:t>
            </a:r>
          </a:p>
          <a:p>
            <a:r>
              <a:rPr lang="en-US" dirty="0" smtClean="0"/>
              <a:t>Team activity rubric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FFA Inservice Master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03CBAA2C0A148BD6B84FA1C5F5532" ma:contentTypeVersion="0" ma:contentTypeDescription="Create a new document." ma:contentTypeScope="" ma:versionID="534802a1d498825f074e33237d4d93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77A53E-A8F8-4613-A362-6AAE3EF4D9B9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4C674B6-D552-4B5A-A71B-A21B6E1CBA7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F710EAF-F4C6-4A46-A6B8-F7C11BBEF06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5EB93DC-C34B-444A-BFE1-1D10EE7EAD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17704</TotalTime>
  <Words>1348</Words>
  <Application>Microsoft Office PowerPoint</Application>
  <PresentationFormat>On-screen Show (4:3)</PresentationFormat>
  <Paragraphs>176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Georgia</vt:lpstr>
      <vt:lpstr>Franklin Gothic Book</vt:lpstr>
      <vt:lpstr>Verdana</vt:lpstr>
      <vt:lpstr>Wingdings</vt:lpstr>
      <vt:lpstr>Arial</vt:lpstr>
      <vt:lpstr>FFA Inservice Master</vt:lpstr>
      <vt:lpstr>PowerPoint Presentation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  <vt:lpstr>Career &amp; Leadership Development Events 2017-21</vt:lpstr>
    </vt:vector>
  </TitlesOfParts>
  <Company>National FFA 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Stena Meadows</cp:lastModifiedBy>
  <cp:revision>452</cp:revision>
  <dcterms:created xsi:type="dcterms:W3CDTF">2007-01-30T15:01:20Z</dcterms:created>
  <dcterms:modified xsi:type="dcterms:W3CDTF">2017-02-11T20:40:04Z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Basic Excel Workbook</vt:lpwstr>
  </property>
  <property fmtid="{D5CDD505-2E9C-101B-9397-08002B2CF9AE}" pid="3" name="ContentTypeId">
    <vt:lpwstr>0x01010075403CBAA2C0A148BD6B84FA1C5F5532</vt:lpwstr>
  </property>
</Properties>
</file>